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9" r:id="rId2"/>
  </p:sldIdLst>
  <p:sldSz cx="7561263" cy="10693400"/>
  <p:notesSz cx="6797675" cy="9928225"/>
  <p:defaultTextStyle>
    <a:defPPr>
      <a:defRPr lang="de-DE"/>
    </a:defPPr>
    <a:lvl1pPr marL="0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5381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0762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6144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1525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6906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2287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47668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83050" algn="l" defTabSz="1070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8" userDrawn="1">
          <p15:clr>
            <a:srgbClr val="A4A3A4"/>
          </p15:clr>
        </p15:guide>
        <p15:guide id="2" pos="2812" userDrawn="1">
          <p15:clr>
            <a:srgbClr val="A4A3A4"/>
          </p15:clr>
        </p15:guide>
        <p15:guide id="3" orient="horz" pos="2086">
          <p15:clr>
            <a:srgbClr val="A4A3A4"/>
          </p15:clr>
        </p15:guide>
        <p15:guide id="4" orient="horz" pos="6050">
          <p15:clr>
            <a:srgbClr val="A4A3A4"/>
          </p15:clr>
        </p15:guide>
        <p15:guide id="5" pos="16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E9"/>
    <a:srgbClr val="5B9BD5"/>
    <a:srgbClr val="005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2472" y="72"/>
      </p:cViewPr>
      <p:guideLst>
        <p:guide orient="horz" pos="2098"/>
        <p:guide pos="2812"/>
        <p:guide orient="horz" pos="2086"/>
        <p:guide orient="horz" pos="6050"/>
        <p:guide pos="16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65" cy="497412"/>
          </a:xfrm>
          <a:prstGeom prst="rect">
            <a:avLst/>
          </a:prstGeom>
        </p:spPr>
        <p:txBody>
          <a:bodyPr vert="horz" lIns="88199" tIns="44100" rIns="88199" bIns="44100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092" y="0"/>
            <a:ext cx="2946065" cy="497412"/>
          </a:xfrm>
          <a:prstGeom prst="rect">
            <a:avLst/>
          </a:prstGeom>
        </p:spPr>
        <p:txBody>
          <a:bodyPr vert="horz" lIns="88199" tIns="44100" rIns="88199" bIns="44100" rtlCol="0"/>
          <a:lstStyle>
            <a:lvl1pPr algn="r">
              <a:defRPr sz="1100"/>
            </a:lvl1pPr>
          </a:lstStyle>
          <a:p>
            <a:fld id="{A8002F16-AD8B-4672-B1AE-FE89B12871B2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39838"/>
            <a:ext cx="236855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99" tIns="44100" rIns="88199" bIns="4410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161" y="4778545"/>
            <a:ext cx="5439356" cy="3908459"/>
          </a:xfrm>
          <a:prstGeom prst="rect">
            <a:avLst/>
          </a:prstGeom>
        </p:spPr>
        <p:txBody>
          <a:bodyPr vert="horz" lIns="88199" tIns="44100" rIns="88199" bIns="4410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813"/>
            <a:ext cx="2946065" cy="497412"/>
          </a:xfrm>
          <a:prstGeom prst="rect">
            <a:avLst/>
          </a:prstGeom>
        </p:spPr>
        <p:txBody>
          <a:bodyPr vert="horz" lIns="88199" tIns="44100" rIns="88199" bIns="44100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092" y="9430813"/>
            <a:ext cx="2946065" cy="497412"/>
          </a:xfrm>
          <a:prstGeom prst="rect">
            <a:avLst/>
          </a:prstGeom>
        </p:spPr>
        <p:txBody>
          <a:bodyPr vert="horz" lIns="88199" tIns="44100" rIns="88199" bIns="44100" rtlCol="0" anchor="b"/>
          <a:lstStyle>
            <a:lvl1pPr algn="r">
              <a:defRPr sz="1100"/>
            </a:lvl1pPr>
          </a:lstStyle>
          <a:p>
            <a:fld id="{09FF673F-1232-4AF4-A3B5-A3E7DC82F37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30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5381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0762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6144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1525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6906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2287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47668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83050" algn="l" defTabSz="1070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4563" y="1239838"/>
            <a:ext cx="2368550" cy="33512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F673F-1232-4AF4-A3B5-A3E7DC82F37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294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6" y="1750057"/>
            <a:ext cx="6427074" cy="3722888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159" y="5616513"/>
            <a:ext cx="5670947" cy="2581761"/>
          </a:xfrm>
        </p:spPr>
        <p:txBody>
          <a:bodyPr/>
          <a:lstStyle>
            <a:lvl1pPr marL="0" indent="0" algn="ctr">
              <a:buNone/>
              <a:defRPr sz="2700"/>
            </a:lvl1pPr>
            <a:lvl2pPr marL="519909" indent="0" algn="ctr">
              <a:buNone/>
              <a:defRPr sz="2300"/>
            </a:lvl2pPr>
            <a:lvl3pPr marL="1039818" indent="0" algn="ctr">
              <a:buNone/>
              <a:defRPr sz="2000"/>
            </a:lvl3pPr>
            <a:lvl4pPr marL="1559726" indent="0" algn="ctr">
              <a:buNone/>
              <a:defRPr sz="1800"/>
            </a:lvl4pPr>
            <a:lvl5pPr marL="2079635" indent="0" algn="ctr">
              <a:buNone/>
              <a:defRPr sz="1800"/>
            </a:lvl5pPr>
            <a:lvl6pPr marL="2599544" indent="0" algn="ctr">
              <a:buNone/>
              <a:defRPr sz="1800"/>
            </a:lvl6pPr>
            <a:lvl7pPr marL="3119453" indent="0" algn="ctr">
              <a:buNone/>
              <a:defRPr sz="1800"/>
            </a:lvl7pPr>
            <a:lvl8pPr marL="3639360" indent="0" algn="ctr">
              <a:buNone/>
              <a:defRPr sz="1800"/>
            </a:lvl8pPr>
            <a:lvl9pPr marL="4159269" indent="0" algn="ctr">
              <a:buNone/>
              <a:defRPr sz="18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30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1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00" y="2665931"/>
            <a:ext cx="6521589" cy="4448157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00" y="7156168"/>
            <a:ext cx="6521589" cy="2339180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99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03981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5972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796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9954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1194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393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5926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97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838" y="2846622"/>
            <a:ext cx="3213538" cy="678486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890" y="2846622"/>
            <a:ext cx="3213538" cy="678486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5827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2" y="569327"/>
            <a:ext cx="6521589" cy="206689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823" y="2621369"/>
            <a:ext cx="3198768" cy="128469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909" indent="0">
              <a:buNone/>
              <a:defRPr sz="2300" b="1"/>
            </a:lvl2pPr>
            <a:lvl3pPr marL="1039818" indent="0">
              <a:buNone/>
              <a:defRPr sz="2000" b="1"/>
            </a:lvl3pPr>
            <a:lvl4pPr marL="1559726" indent="0">
              <a:buNone/>
              <a:defRPr sz="1800" b="1"/>
            </a:lvl4pPr>
            <a:lvl5pPr marL="2079635" indent="0">
              <a:buNone/>
              <a:defRPr sz="1800" b="1"/>
            </a:lvl5pPr>
            <a:lvl6pPr marL="2599544" indent="0">
              <a:buNone/>
              <a:defRPr sz="1800" b="1"/>
            </a:lvl6pPr>
            <a:lvl7pPr marL="3119453" indent="0">
              <a:buNone/>
              <a:defRPr sz="1800" b="1"/>
            </a:lvl7pPr>
            <a:lvl8pPr marL="3639360" indent="0">
              <a:buNone/>
              <a:defRPr sz="1800" b="1"/>
            </a:lvl8pPr>
            <a:lvl9pPr marL="4159269" indent="0">
              <a:buNone/>
              <a:defRPr sz="18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23" y="3906061"/>
            <a:ext cx="3198768" cy="574522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891" y="2621369"/>
            <a:ext cx="3214521" cy="128469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909" indent="0">
              <a:buNone/>
              <a:defRPr sz="2300" b="1"/>
            </a:lvl2pPr>
            <a:lvl3pPr marL="1039818" indent="0">
              <a:buNone/>
              <a:defRPr sz="2000" b="1"/>
            </a:lvl3pPr>
            <a:lvl4pPr marL="1559726" indent="0">
              <a:buNone/>
              <a:defRPr sz="1800" b="1"/>
            </a:lvl4pPr>
            <a:lvl5pPr marL="2079635" indent="0">
              <a:buNone/>
              <a:defRPr sz="1800" b="1"/>
            </a:lvl5pPr>
            <a:lvl6pPr marL="2599544" indent="0">
              <a:buNone/>
              <a:defRPr sz="1800" b="1"/>
            </a:lvl6pPr>
            <a:lvl7pPr marL="3119453" indent="0">
              <a:buNone/>
              <a:defRPr sz="1800" b="1"/>
            </a:lvl7pPr>
            <a:lvl8pPr marL="3639360" indent="0">
              <a:buNone/>
              <a:defRPr sz="1800" b="1"/>
            </a:lvl8pPr>
            <a:lvl9pPr marL="4159269" indent="0">
              <a:buNone/>
              <a:defRPr sz="18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891" y="3906061"/>
            <a:ext cx="3214521" cy="574522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883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198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3361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4" y="712894"/>
            <a:ext cx="2438705" cy="2495126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523" y="1539654"/>
            <a:ext cx="3827890" cy="759924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4" y="3208023"/>
            <a:ext cx="2438705" cy="5943254"/>
          </a:xfrm>
        </p:spPr>
        <p:txBody>
          <a:bodyPr/>
          <a:lstStyle>
            <a:lvl1pPr marL="0" indent="0">
              <a:buNone/>
              <a:defRPr sz="1800"/>
            </a:lvl1pPr>
            <a:lvl2pPr marL="519909" indent="0">
              <a:buNone/>
              <a:defRPr sz="1600"/>
            </a:lvl2pPr>
            <a:lvl3pPr marL="1039818" indent="0">
              <a:buNone/>
              <a:defRPr sz="1400"/>
            </a:lvl3pPr>
            <a:lvl4pPr marL="1559726" indent="0">
              <a:buNone/>
              <a:defRPr sz="1100"/>
            </a:lvl4pPr>
            <a:lvl5pPr marL="2079635" indent="0">
              <a:buNone/>
              <a:defRPr sz="1100"/>
            </a:lvl5pPr>
            <a:lvl6pPr marL="2599544" indent="0">
              <a:buNone/>
              <a:defRPr sz="1100"/>
            </a:lvl6pPr>
            <a:lvl7pPr marL="3119453" indent="0">
              <a:buNone/>
              <a:defRPr sz="1100"/>
            </a:lvl7pPr>
            <a:lvl8pPr marL="3639360" indent="0">
              <a:buNone/>
              <a:defRPr sz="1100"/>
            </a:lvl8pPr>
            <a:lvl9pPr marL="4159269" indent="0">
              <a:buNone/>
              <a:defRPr sz="11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55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824" y="712894"/>
            <a:ext cx="2438705" cy="2495126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4523" y="1539654"/>
            <a:ext cx="3827890" cy="7599245"/>
          </a:xfrm>
        </p:spPr>
        <p:txBody>
          <a:bodyPr anchor="t"/>
          <a:lstStyle>
            <a:lvl1pPr marL="0" indent="0">
              <a:buNone/>
              <a:defRPr sz="3600"/>
            </a:lvl1pPr>
            <a:lvl2pPr marL="519909" indent="0">
              <a:buNone/>
              <a:defRPr sz="3200"/>
            </a:lvl2pPr>
            <a:lvl3pPr marL="1039818" indent="0">
              <a:buNone/>
              <a:defRPr sz="2700"/>
            </a:lvl3pPr>
            <a:lvl4pPr marL="1559726" indent="0">
              <a:buNone/>
              <a:defRPr sz="2300"/>
            </a:lvl4pPr>
            <a:lvl5pPr marL="2079635" indent="0">
              <a:buNone/>
              <a:defRPr sz="2300"/>
            </a:lvl5pPr>
            <a:lvl6pPr marL="2599544" indent="0">
              <a:buNone/>
              <a:defRPr sz="2300"/>
            </a:lvl6pPr>
            <a:lvl7pPr marL="3119453" indent="0">
              <a:buNone/>
              <a:defRPr sz="2300"/>
            </a:lvl7pPr>
            <a:lvl8pPr marL="3639360" indent="0">
              <a:buNone/>
              <a:defRPr sz="2300"/>
            </a:lvl8pPr>
            <a:lvl9pPr marL="4159269" indent="0">
              <a:buNone/>
              <a:defRPr sz="23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824" y="3208023"/>
            <a:ext cx="2438705" cy="5943254"/>
          </a:xfrm>
        </p:spPr>
        <p:txBody>
          <a:bodyPr/>
          <a:lstStyle>
            <a:lvl1pPr marL="0" indent="0">
              <a:buNone/>
              <a:defRPr sz="1800"/>
            </a:lvl1pPr>
            <a:lvl2pPr marL="519909" indent="0">
              <a:buNone/>
              <a:defRPr sz="1600"/>
            </a:lvl2pPr>
            <a:lvl3pPr marL="1039818" indent="0">
              <a:buNone/>
              <a:defRPr sz="1400"/>
            </a:lvl3pPr>
            <a:lvl4pPr marL="1559726" indent="0">
              <a:buNone/>
              <a:defRPr sz="1100"/>
            </a:lvl4pPr>
            <a:lvl5pPr marL="2079635" indent="0">
              <a:buNone/>
              <a:defRPr sz="1100"/>
            </a:lvl5pPr>
            <a:lvl6pPr marL="2599544" indent="0">
              <a:buNone/>
              <a:defRPr sz="1100"/>
            </a:lvl6pPr>
            <a:lvl7pPr marL="3119453" indent="0">
              <a:buNone/>
              <a:defRPr sz="1100"/>
            </a:lvl7pPr>
            <a:lvl8pPr marL="3639360" indent="0">
              <a:buNone/>
              <a:defRPr sz="1100"/>
            </a:lvl8pPr>
            <a:lvl9pPr marL="4159269" indent="0">
              <a:buNone/>
              <a:defRPr sz="11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918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35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1031" y="569325"/>
            <a:ext cx="1630398" cy="906216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838" y="569325"/>
            <a:ext cx="4796676" cy="906216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726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839" y="569327"/>
            <a:ext cx="6521589" cy="2066897"/>
          </a:xfrm>
          <a:prstGeom prst="rect">
            <a:avLst/>
          </a:prstGeom>
        </p:spPr>
        <p:txBody>
          <a:bodyPr vert="horz" lIns="107076" tIns="53538" rIns="107076" bIns="53538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839" y="2846622"/>
            <a:ext cx="6521589" cy="6784865"/>
          </a:xfrm>
          <a:prstGeom prst="rect">
            <a:avLst/>
          </a:prstGeom>
        </p:spPr>
        <p:txBody>
          <a:bodyPr vert="horz" lIns="107076" tIns="53538" rIns="107076" bIns="53538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837" y="9911201"/>
            <a:ext cx="1701285" cy="569325"/>
          </a:xfrm>
          <a:prstGeom prst="rect">
            <a:avLst/>
          </a:prstGeom>
        </p:spPr>
        <p:txBody>
          <a:bodyPr vert="horz" lIns="107076" tIns="53538" rIns="107076" bIns="5353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6D818-DB08-451A-9A54-D5EC2E6C4F06}" type="datetimeFigureOut">
              <a:rPr lang="de-DE" smtClean="0"/>
              <a:t>09.02.2026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670" y="9911201"/>
            <a:ext cx="2551927" cy="569325"/>
          </a:xfrm>
          <a:prstGeom prst="rect">
            <a:avLst/>
          </a:prstGeom>
        </p:spPr>
        <p:txBody>
          <a:bodyPr vert="horz" lIns="107076" tIns="53538" rIns="107076" bIns="5353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0141" y="9911201"/>
            <a:ext cx="1701285" cy="569325"/>
          </a:xfrm>
          <a:prstGeom prst="rect">
            <a:avLst/>
          </a:prstGeom>
        </p:spPr>
        <p:txBody>
          <a:bodyPr vert="horz" lIns="107076" tIns="53538" rIns="107076" bIns="5353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BA4F5-1DBB-40DB-B049-8B5A8F2DB8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05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39818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954" indent="-259954" algn="l" defTabSz="1039818" rtl="0" eaLnBrk="1" latinLnBrk="0" hangingPunct="1">
        <a:lnSpc>
          <a:spcPct val="90000"/>
        </a:lnSpc>
        <a:spcBef>
          <a:spcPts val="113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9863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99771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19680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339589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59498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79406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99315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419224" indent="-259954" algn="l" defTabSz="1039818" rtl="0" eaLnBrk="1" latinLnBrk="0" hangingPunct="1">
        <a:lnSpc>
          <a:spcPct val="90000"/>
        </a:lnSpc>
        <a:spcBef>
          <a:spcPts val="56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909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818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9726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9635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9544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9453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9360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9269" algn="l" defTabSz="103981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1.t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1" y="2454690"/>
            <a:ext cx="2232248" cy="1189997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508703" y="2036427"/>
            <a:ext cx="4504346" cy="1523894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pPr algn="just"/>
            <a:endParaRPr lang="de-DE" sz="1400" dirty="0">
              <a:solidFill>
                <a:schemeClr val="bg2">
                  <a:lumMod val="25000"/>
                </a:schemeClr>
              </a:solidFill>
              <a:latin typeface="OfficinaSanITCBoo" pitchFamily="50" charset="0"/>
            </a:endParaRPr>
          </a:p>
          <a:p>
            <a:r>
              <a:rPr lang="de-DE" sz="140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Für unser Team suchen wir ab sofort</a:t>
            </a:r>
          </a:p>
          <a:p>
            <a:pPr algn="ctr"/>
            <a:endParaRPr lang="de-DE" sz="800" b="1" dirty="0">
              <a:solidFill>
                <a:schemeClr val="bg2">
                  <a:lumMod val="25000"/>
                </a:schemeClr>
              </a:solidFill>
              <a:latin typeface="Kigelia" panose="020B0503040502020203" pitchFamily="34" charset="0"/>
              <a:ea typeface="Kigelia" panose="020B0503040502020203" pitchFamily="34" charset="0"/>
              <a:cs typeface="Kigelia" panose="020B0503040502020203" pitchFamily="34" charset="0"/>
            </a:endParaRPr>
          </a:p>
          <a:p>
            <a:r>
              <a:rPr lang="de-DE" sz="200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Langzeitpraktikant/in Technik </a:t>
            </a:r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(m/w/d)</a:t>
            </a:r>
          </a:p>
          <a:p>
            <a:endParaRPr lang="de-DE" sz="800" b="1" dirty="0">
              <a:solidFill>
                <a:schemeClr val="bg2">
                  <a:lumMod val="25000"/>
                </a:schemeClr>
              </a:solidFill>
              <a:latin typeface="Kigelia" panose="020B0503040502020203" pitchFamily="34" charset="0"/>
              <a:ea typeface="Kigelia" panose="020B0503040502020203" pitchFamily="34" charset="0"/>
              <a:cs typeface="Kigelia" panose="020B0503040502020203" pitchFamily="34" charset="0"/>
            </a:endParaRPr>
          </a:p>
          <a:p>
            <a:r>
              <a:rPr lang="de-DE" sz="140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freiwillig zur Berufsorientierung (max. 3 Monate) oder Pflichtpraktikum im Studium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2508703" y="3471361"/>
            <a:ext cx="4737440" cy="2647278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pPr algn="just"/>
            <a:r>
              <a:rPr lang="de-DE" sz="1100" b="1" dirty="0">
                <a:latin typeface="OfficinaSanITCBoo" pitchFamily="50" charset="0"/>
              </a:rPr>
              <a:t>Du hast technisches Verständnis, bist kreativ und willst sehen, wie Fernsehen wirklich entsteht?</a:t>
            </a:r>
          </a:p>
          <a:p>
            <a:pPr algn="just"/>
            <a:r>
              <a:rPr lang="de-DE" sz="1100" b="1" dirty="0">
                <a:latin typeface="OfficinaSanITCBoo" pitchFamily="50" charset="0"/>
              </a:rPr>
              <a:t>Dann komm für ein Praktikum in unser Technik-Team!</a:t>
            </a:r>
          </a:p>
          <a:p>
            <a:pPr algn="just"/>
            <a:endParaRPr lang="de-DE" sz="1100" dirty="0">
              <a:latin typeface="OfficinaSanITCBoo" pitchFamily="50" charset="0"/>
            </a:endParaRPr>
          </a:p>
          <a:p>
            <a:pPr algn="just"/>
            <a:r>
              <a:rPr lang="de-DE" sz="1100" b="1" dirty="0">
                <a:latin typeface="OfficinaSanITCBoo" pitchFamily="50" charset="0"/>
              </a:rPr>
              <a:t>Deine Einblicke im Praktikum</a:t>
            </a:r>
          </a:p>
          <a:p>
            <a:pPr algn="just"/>
            <a:endParaRPr lang="de-DE" sz="800" dirty="0">
              <a:latin typeface="OfficinaSanITCBoo" pitchFamily="50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100" dirty="0">
                <a:latin typeface="OfficinaSanITCBoo" pitchFamily="50" charset="0"/>
              </a:rPr>
              <a:t>Produktion: Mitarbeit bei Werbespots und Nachrichten‑Content – von Kamera bis Ton.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100" dirty="0">
                <a:latin typeface="OfficinaSanITCBoo" pitchFamily="50" charset="0"/>
              </a:rPr>
              <a:t>Postproduktion: Schnitt von Beiträgen und Trailern, Tonbearbeitung, Erstellen von Verpackungselementen und Grafiken (Avid / Adobe CC).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100" dirty="0">
                <a:latin typeface="OfficinaSanITCBoo" pitchFamily="50" charset="0"/>
              </a:rPr>
              <a:t>Studioproduktion: Blick hinter die Kulissen unseres neuen, modernen Studios – Bild- und Tonmischung, Regieabläufe live miterleben.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100" dirty="0">
                <a:latin typeface="OfficinaSanITCBoo" pitchFamily="50" charset="0"/>
              </a:rPr>
              <a:t>Wiesn‑Zeit (Aug.–Okt.): Wenn du stresserprobt bist und Abwechslung liebst, erlebst du unsere besonders intensive und spannende Produktionsphase rund ums Oktoberfest.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483677" y="6033369"/>
            <a:ext cx="4874587" cy="1970170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pPr lvl="0"/>
            <a:r>
              <a:rPr lang="de-DE" sz="1100" b="1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Das bringst du mit</a:t>
            </a:r>
          </a:p>
          <a:p>
            <a:pPr lvl="0"/>
            <a:endParaRPr lang="de-DE" sz="800" b="1" dirty="0">
              <a:latin typeface="Kigelia" panose="020B0503040502020203" pitchFamily="34" charset="0"/>
              <a:ea typeface="Kigelia" panose="020B0503040502020203" pitchFamily="34" charset="0"/>
              <a:cs typeface="Kigelia" panose="020B0503040502020203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Ausgeprägtes technisches Verständnis und Lust auf Bewegtbild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Kreativität und Freude an Bild‑ und Tonästhetik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Idealerweise erste Erfahrungen mit Avid Media Composer und/oder Adobe Creative Cloud (v.a. Photoshop, After </a:t>
            </a:r>
            <a:r>
              <a:rPr lang="de-DE" sz="1100" dirty="0" err="1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Effects</a:t>
            </a: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) oder vergleichbaren Programmen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Selbstständige, zuverlässige Arbeitsweise, schnelle Auffassungsgabe und Flexibilität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Führerschein Klasse B ist von Vorteil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de-DE" sz="1100" dirty="0">
              <a:latin typeface="Kigelia" panose="020B0503040502020203" pitchFamily="34" charset="0"/>
              <a:ea typeface="Kigelia" panose="020B0503040502020203" pitchFamily="34" charset="0"/>
              <a:cs typeface="Kigelia" panose="020B0503040502020203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3677" y="7797477"/>
            <a:ext cx="4824536" cy="1462339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pPr lvl="0"/>
            <a:r>
              <a:rPr lang="de-DE" sz="1100" b="1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Wir bieten wir dir</a:t>
            </a:r>
          </a:p>
          <a:p>
            <a:pPr marL="200768" indent="-200768">
              <a:buFont typeface="Arial" panose="020B0604020202020204" pitchFamily="34" charset="0"/>
              <a:buChar char="•"/>
            </a:pPr>
            <a:endParaRPr lang="de-DE" sz="800" dirty="0">
              <a:latin typeface="Kigelia" panose="020B0503040502020203" pitchFamily="34" charset="0"/>
              <a:ea typeface="Kigelia" panose="020B0503040502020203" pitchFamily="34" charset="0"/>
              <a:cs typeface="Kigelia" panose="020B0503040502020203" pitchFamily="34" charset="0"/>
            </a:endParaRPr>
          </a:p>
          <a:p>
            <a:pPr marL="200768" indent="-200768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Einblick in den kompletten Produktionsablauf eines regionalen TV‑Senders</a:t>
            </a:r>
          </a:p>
          <a:p>
            <a:pPr marL="200768" indent="-200768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Ein nettes Team, das sein Wissen gerne teilt und dich aktiv einbindet</a:t>
            </a:r>
          </a:p>
          <a:p>
            <a:pPr marL="200768" indent="-200768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Raum, eigene Ideen einzubringen und Verantwortung zu übernehmen</a:t>
            </a:r>
          </a:p>
          <a:p>
            <a:pPr marL="200768" indent="-200768">
              <a:buFont typeface="Arial" panose="020B0604020202020204" pitchFamily="34" charset="0"/>
              <a:buChar char="•"/>
            </a:pPr>
            <a:r>
              <a:rPr lang="de-DE" sz="1100" dirty="0"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Eine sehr abwechslungsreiche Zeit – kein Tag ist wie der andere</a:t>
            </a:r>
          </a:p>
          <a:p>
            <a:endParaRPr lang="de-DE" sz="1100" dirty="0">
              <a:latin typeface="OfficinaSanITCBoo" pitchFamily="50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1263" cy="2247952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103986" y="3728385"/>
            <a:ext cx="2289219" cy="2216391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Deutschlands erfolgreichster Metropol-TV-Sender sucht Verstärkung. 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Mit News, Boulevard, Sport, </a:t>
            </a:r>
            <a:r>
              <a:rPr lang="de-DE" sz="1050" b="1" dirty="0" err="1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Personality</a:t>
            </a:r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 und vielem mehr bieten wir ein attraktives 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24-Stunden-Vollprogramm für München und Oberbayern. 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Über digitales Kabel, Satellit, Telekom Entertain und Internet-Livestream machen wir Fernsehen für ca. 3,5 Millionen Menschen.</a:t>
            </a:r>
          </a:p>
          <a:p>
            <a:pPr algn="just"/>
            <a:endParaRPr lang="de-DE" sz="1100" dirty="0">
              <a:solidFill>
                <a:schemeClr val="bg2">
                  <a:lumMod val="25000"/>
                </a:schemeClr>
              </a:solidFill>
              <a:latin typeface="OfficinaSanITCBoo" pitchFamily="50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483677" y="9173605"/>
            <a:ext cx="5077585" cy="908341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r>
              <a:rPr lang="de-DE" sz="1100" b="1" dirty="0">
                <a:latin typeface="OfficinaSanITCBoo" pitchFamily="50" charset="0"/>
              </a:rPr>
              <a:t>So bist du dabei</a:t>
            </a:r>
          </a:p>
          <a:p>
            <a:endParaRPr lang="de-DE" sz="800" b="1" dirty="0">
              <a:latin typeface="OfficinaSanITCBoo" pitchFamily="50" charset="0"/>
            </a:endParaRPr>
          </a:p>
          <a:p>
            <a:r>
              <a:rPr lang="de-DE" sz="1100" dirty="0">
                <a:latin typeface="OfficinaSanITCBoo" pitchFamily="50" charset="0"/>
              </a:rPr>
              <a:t>Schick uns deine kreative Bewerbung mit kurzem Hinweis, ob du ein freiwilliges Praktikum zur Berufsorientierung (max. 3 Monate) oder ein Pflichtpraktikum im Rahmen deines Studiums suchst und ab wann du starten kannst.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103986" y="10096197"/>
            <a:ext cx="7605100" cy="568250"/>
            <a:chOff x="180231" y="10067724"/>
            <a:chExt cx="7605100" cy="568250"/>
          </a:xfrm>
        </p:grpSpPr>
        <p:sp>
          <p:nvSpPr>
            <p:cNvPr id="14" name="Textfeld 13"/>
            <p:cNvSpPr txBox="1"/>
            <p:nvPr/>
          </p:nvSpPr>
          <p:spPr>
            <a:xfrm>
              <a:off x="180231" y="10081976"/>
              <a:ext cx="7605100" cy="55399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endParaRPr lang="de-DE" sz="1000" b="1" dirty="0">
                <a:latin typeface="OfficinaSanITCBoo" pitchFamily="50" charset="0"/>
                <a:cs typeface="Arial" panose="020B0604020202020204" pitchFamily="34" charset="0"/>
              </a:endParaRPr>
            </a:p>
            <a:p>
              <a:pPr>
                <a:tabLst>
                  <a:tab pos="801688" algn="l"/>
                  <a:tab pos="2797175" algn="l"/>
                  <a:tab pos="4667250" algn="l"/>
                  <a:tab pos="6280150" algn="l"/>
                </a:tabLst>
              </a:pPr>
              <a:r>
                <a:rPr lang="de-DE" sz="1000" b="1" dirty="0">
                  <a:latin typeface="OfficinaSanITCBoo" pitchFamily="50" charset="0"/>
                  <a:cs typeface="Arial" panose="020B0604020202020204" pitchFamily="34" charset="0"/>
                </a:rPr>
                <a:t>	Begleiten Sie uns. 	www.muenchen.tv	muenchen.tv	</a:t>
              </a:r>
              <a:r>
                <a:rPr lang="de-DE" sz="1000" b="1" dirty="0" err="1">
                  <a:latin typeface="OfficinaSanITCBoo" pitchFamily="50" charset="0"/>
                  <a:cs typeface="Arial" panose="020B0604020202020204" pitchFamily="34" charset="0"/>
                </a:rPr>
                <a:t>muenchenTV</a:t>
              </a:r>
              <a:endParaRPr lang="de-DE" sz="1000" b="1" dirty="0">
                <a:latin typeface="OfficinaSanITCBoo" pitchFamily="50" charset="0"/>
                <a:cs typeface="Arial" panose="020B0604020202020204" pitchFamily="34" charset="0"/>
              </a:endParaRPr>
            </a:p>
            <a:p>
              <a:pPr>
                <a:tabLst>
                  <a:tab pos="450850" algn="l"/>
                  <a:tab pos="1438275" algn="l"/>
                  <a:tab pos="2760663" algn="l"/>
                  <a:tab pos="4667250" algn="l"/>
                </a:tabLst>
              </a:pPr>
              <a:r>
                <a:rPr lang="de-DE" sz="1000" b="1" dirty="0">
                  <a:latin typeface="OfficinaSanITCBoo" pitchFamily="50" charset="0"/>
                  <a:cs typeface="Arial" panose="020B0604020202020204" pitchFamily="34" charset="0"/>
                </a:rPr>
                <a:t>						</a:t>
              </a:r>
            </a:p>
          </p:txBody>
        </p:sp>
        <p:pic>
          <p:nvPicPr>
            <p:cNvPr id="16" name="Picture 6" descr="Media and communication icons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1387" r="12113"/>
            <a:stretch/>
          </p:blipFill>
          <p:spPr bwMode="auto">
            <a:xfrm>
              <a:off x="2657947" y="10163632"/>
              <a:ext cx="371379" cy="348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File:Facebook icon 2013.sv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9317" y="10167003"/>
              <a:ext cx="364316" cy="313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8025" y="10167003"/>
              <a:ext cx="364316" cy="345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" name="Gerade Verbindung 22"/>
            <p:cNvCxnSpPr/>
            <p:nvPr/>
          </p:nvCxnSpPr>
          <p:spPr>
            <a:xfrm>
              <a:off x="252239" y="10067724"/>
              <a:ext cx="7482462" cy="0"/>
            </a:xfrm>
            <a:prstGeom prst="line">
              <a:avLst/>
            </a:prstGeom>
            <a:ln w="28575">
              <a:solidFill>
                <a:srgbClr val="00A1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239" y="10168689"/>
              <a:ext cx="719550" cy="383587"/>
            </a:xfrm>
            <a:prstGeom prst="rect">
              <a:avLst/>
            </a:prstGeom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D3D3C5D4-3919-8C57-04C7-8A4787588460}"/>
              </a:ext>
            </a:extLst>
          </p:cNvPr>
          <p:cNvSpPr txBox="1"/>
          <p:nvPr/>
        </p:nvSpPr>
        <p:spPr>
          <a:xfrm>
            <a:off x="103986" y="8842745"/>
            <a:ext cx="2225878" cy="1239201"/>
          </a:xfrm>
          <a:prstGeom prst="rect">
            <a:avLst/>
          </a:prstGeom>
          <a:noFill/>
        </p:spPr>
        <p:txBody>
          <a:bodyPr wrap="square" lIns="107076" tIns="53538" rIns="107076" bIns="53538" rtlCol="0">
            <a:spAutoFit/>
          </a:bodyPr>
          <a:lstStyle/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München Live TV Fernsehen 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GmbH &amp; Co. KG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Frau Kathrin Steinbrecher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Lerchenauer Straße 110 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80809 München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089 / 41 11 44 22 - 24</a:t>
            </a:r>
          </a:p>
          <a:p>
            <a:r>
              <a:rPr lang="de-DE" sz="1050" b="1" dirty="0">
                <a:solidFill>
                  <a:schemeClr val="bg2">
                    <a:lumMod val="25000"/>
                  </a:schemeClr>
                </a:solidFill>
                <a:latin typeface="Kigelia" panose="020B0503040502020203" pitchFamily="34" charset="0"/>
                <a:ea typeface="Kigelia" panose="020B0503040502020203" pitchFamily="34" charset="0"/>
                <a:cs typeface="Kigelia" panose="020B0503040502020203" pitchFamily="34" charset="0"/>
              </a:rPr>
              <a:t>bewerbung@muenchen.tv</a:t>
            </a:r>
          </a:p>
        </p:txBody>
      </p:sp>
    </p:spTree>
    <p:extLst>
      <p:ext uri="{BB962C8B-B14F-4D97-AF65-F5344CB8AC3E}">
        <p14:creationId xmlns:p14="http://schemas.microsoft.com/office/powerpoint/2010/main" val="2878350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393</Words>
  <Application>Microsoft Office PowerPoint</Application>
  <PresentationFormat>Benutzerdefiniert</PresentationFormat>
  <Paragraphs>46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Kigelia</vt:lpstr>
      <vt:lpstr>OfficinaSanITCBoo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Stellenanzeige Praktikum Technik</dc:title>
  <dc:creator>Julie Wisbar</dc:creator>
  <cp:lastModifiedBy>Kathrin Steinbrecher</cp:lastModifiedBy>
  <cp:revision>99</cp:revision>
  <cp:lastPrinted>2026-02-09T09:44:35Z</cp:lastPrinted>
  <dcterms:created xsi:type="dcterms:W3CDTF">2014-01-28T16:13:02Z</dcterms:created>
  <dcterms:modified xsi:type="dcterms:W3CDTF">2026-02-09T09:45:04Z</dcterms:modified>
</cp:coreProperties>
</file>